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301" r:id="rId4"/>
    <p:sldId id="308" r:id="rId6"/>
    <p:sldId id="372" r:id="rId7"/>
    <p:sldId id="330" r:id="rId8"/>
    <p:sldId id="336" r:id="rId9"/>
    <p:sldId id="337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32" r:id="rId44"/>
    <p:sldId id="333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7BA4"/>
    <a:srgbClr val="8096C7"/>
    <a:srgbClr val="526C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004" autoAdjust="0"/>
    <p:restoredTop sz="94660"/>
  </p:normalViewPr>
  <p:slideViewPr>
    <p:cSldViewPr snapToGrid="0">
      <p:cViewPr>
        <p:scale>
          <a:sx n="50" d="100"/>
          <a:sy n="50" d="100"/>
        </p:scale>
        <p:origin x="252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3" Type="http://schemas.openxmlformats.org/officeDocument/2006/relationships/image" Target="../media/image9.w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8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e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1.jpeg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1.emf"/><Relationship Id="rId11" Type="http://schemas.openxmlformats.org/officeDocument/2006/relationships/oleObject" Target="../embeddings/oleObject5.bin"/><Relationship Id="rId10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e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rcRect b="10631"/>
          <a:stretch>
            <a:fillRect/>
          </a:stretch>
        </p:blipFill>
        <p:spPr>
          <a:xfrm rot="13174182">
            <a:off x="5199380" y="-1089660"/>
            <a:ext cx="9324975" cy="5626735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3077" name="Picture 17" descr="帅立功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5460" y="172720"/>
            <a:ext cx="6344920" cy="42754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rcRect b="20461"/>
          <a:stretch>
            <a:fillRect/>
          </a:stretch>
        </p:blipFill>
        <p:spPr>
          <a:xfrm rot="3022029">
            <a:off x="-2883535" y="2689860"/>
            <a:ext cx="8174355" cy="4389120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sp>
        <p:nvSpPr>
          <p:cNvPr id="13" name="文本框 12"/>
          <p:cNvSpPr txBox="1"/>
          <p:nvPr/>
        </p:nvSpPr>
        <p:spPr>
          <a:xfrm>
            <a:off x="314325" y="1697355"/>
            <a:ext cx="54165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5400" b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旅游纪念品设计</a:t>
            </a:r>
            <a:endParaRPr lang="zh-CN" altLang="en-US" sz="5400" b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j-cs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68540" y="5038090"/>
            <a:ext cx="35337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4C4A"/>
                </a:solidFill>
                <a:latin typeface="Arial" panose="020B0604020202020204" pitchFamily="34" charset="0"/>
                <a:ea typeface="华文中宋" panose="02010600040101010101" pitchFamily="2" charset="-122"/>
                <a:sym typeface="+mn-ea"/>
              </a:rPr>
              <a:t>主讲：帅立功教授</a:t>
            </a:r>
            <a:endParaRPr lang="zh-CN" altLang="en-US" sz="2800" b="1" dirty="0">
              <a:solidFill>
                <a:srgbClr val="004C4A"/>
              </a:solidFill>
              <a:latin typeface="Arial" panose="020B0604020202020204" pitchFamily="34" charset="0"/>
              <a:ea typeface="华文中宋" panose="02010600040101010101" pitchFamily="2" charset="-122"/>
              <a:sym typeface="+mn-ea"/>
            </a:endParaRPr>
          </a:p>
          <a:p>
            <a:pPr algn="ctr" defTabSz="457200">
              <a:lnSpc>
                <a:spcPct val="15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桂林旅游高学院    201</a:t>
            </a:r>
            <a:r>
              <a:rPr lang="en-US" altLang="zh-CN" sz="2000" b="1" dirty="0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9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,</a:t>
            </a:r>
            <a:r>
              <a:rPr lang="en-US" altLang="zh-CN" sz="2000" b="1" dirty="0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12</a:t>
            </a:r>
            <a:endParaRPr kumimoji="1" lang="en-US" altLang="zh-CN" sz="2000" b="1" dirty="0">
              <a:solidFill>
                <a:schemeClr val="tx2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1815" y="367030"/>
            <a:ext cx="447167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全国高职高专教育“十一五”规划教材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获教育部精品教材二等奖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高等教育出版社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078" name="Picture 18" descr="1"/>
          <p:cNvPicPr>
            <a:picLocks noChangeAspect="1"/>
          </p:cNvPicPr>
          <p:nvPr/>
        </p:nvPicPr>
        <p:blipFill>
          <a:blip r:embed="rId4">
            <a:lum bright="29999" contrast="-60001"/>
          </a:blip>
          <a:srcRect t="45041" r="54585" b="33130"/>
          <a:stretch>
            <a:fillRect/>
          </a:stretch>
        </p:blipFill>
        <p:spPr>
          <a:xfrm>
            <a:off x="807085" y="3523615"/>
            <a:ext cx="4547870" cy="309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266440" y="2721610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第七章、第八章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2" name="图片 1" descr="a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998" y="765175"/>
            <a:ext cx="3902075" cy="5478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49250" y="269875"/>
            <a:ext cx="29162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ea typeface="+mn-lt"/>
                <a:cs typeface="+mn-lt"/>
              </a:rPr>
              <a:t>5.</a:t>
            </a:r>
            <a:r>
              <a:rPr lang="zh-CN" altLang="en-US" sz="2400" b="1" dirty="0">
                <a:solidFill>
                  <a:srgbClr val="C00000"/>
                </a:solidFill>
                <a:ea typeface="+mn-lt"/>
                <a:cs typeface="+mn-lt"/>
              </a:rPr>
              <a:t>以人体为元素</a:t>
            </a:r>
            <a:endParaRPr lang="zh-CN" altLang="en-US" sz="2400" b="1" dirty="0">
              <a:solidFill>
                <a:srgbClr val="C00000"/>
              </a:solidFill>
              <a:ea typeface="+mn-lt"/>
              <a:cs typeface="+mn-lt"/>
            </a:endParaRPr>
          </a:p>
        </p:txBody>
      </p:sp>
      <p:pic>
        <p:nvPicPr>
          <p:cNvPr id="4" name="图片 3" descr="a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0370" y="763905"/>
            <a:ext cx="3803650" cy="548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33127"/>
          <p:cNvSpPr txBox="1"/>
          <p:nvPr/>
        </p:nvSpPr>
        <p:spPr>
          <a:xfrm>
            <a:off x="455613" y="6362700"/>
            <a:ext cx="1098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133128"/>
          <p:cNvSpPr txBox="1"/>
          <p:nvPr/>
        </p:nvSpPr>
        <p:spPr>
          <a:xfrm>
            <a:off x="7562850" y="6362700"/>
            <a:ext cx="1098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162820" name="图片 162819" descr="a13"/>
          <p:cNvPicPr>
            <a:picLocks noChangeAspect="1"/>
          </p:cNvPicPr>
          <p:nvPr/>
        </p:nvPicPr>
        <p:blipFill>
          <a:blip r:embed="rId3">
            <a:lum bright="-23999" contrast="41999"/>
          </a:blip>
          <a:stretch>
            <a:fillRect/>
          </a:stretch>
        </p:blipFill>
        <p:spPr>
          <a:xfrm>
            <a:off x="1787525" y="825500"/>
            <a:ext cx="4351338" cy="584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1" name="文本框 162826"/>
          <p:cNvSpPr txBox="1"/>
          <p:nvPr/>
        </p:nvSpPr>
        <p:spPr>
          <a:xfrm>
            <a:off x="992188" y="16240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2" name="文本框 162831"/>
          <p:cNvSpPr txBox="1"/>
          <p:nvPr/>
        </p:nvSpPr>
        <p:spPr>
          <a:xfrm>
            <a:off x="6796088" y="6303963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3" name="文本框 1"/>
          <p:cNvSpPr txBox="1"/>
          <p:nvPr/>
        </p:nvSpPr>
        <p:spPr>
          <a:xfrm>
            <a:off x="339725" y="239713"/>
            <a:ext cx="56372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ea typeface="+mn-lt"/>
                <a:cs typeface="+mn-lt"/>
              </a:rPr>
              <a:t>5.</a:t>
            </a:r>
            <a:r>
              <a:rPr lang="zh-CN" altLang="en-US" sz="2400" b="1" dirty="0">
                <a:solidFill>
                  <a:srgbClr val="C00000"/>
                </a:solidFill>
                <a:ea typeface="+mn-lt"/>
                <a:cs typeface="+mn-lt"/>
              </a:rPr>
              <a:t>以其他事物为元素进行装饰图形训练</a:t>
            </a:r>
            <a:endParaRPr lang="zh-CN" altLang="en-US" sz="2400" b="1" dirty="0">
              <a:solidFill>
                <a:srgbClr val="C0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131076" name="图片 131075" descr="a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4178" y="855663"/>
            <a:ext cx="3843337" cy="5529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1078" name="图片 131077" descr="a20"/>
          <p:cNvPicPr>
            <a:picLocks noChangeAspect="1"/>
          </p:cNvPicPr>
          <p:nvPr/>
        </p:nvPicPr>
        <p:blipFill>
          <a:blip r:embed="rId4"/>
          <a:srcRect l="6015" t="3407" r="5951" b="1955"/>
          <a:stretch>
            <a:fillRect/>
          </a:stretch>
        </p:blipFill>
        <p:spPr>
          <a:xfrm>
            <a:off x="6178868" y="752158"/>
            <a:ext cx="3948112" cy="552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6" name="文本框 131078"/>
          <p:cNvSpPr txBox="1"/>
          <p:nvPr/>
        </p:nvSpPr>
        <p:spPr>
          <a:xfrm>
            <a:off x="5835650" y="292100"/>
            <a:ext cx="24860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ea typeface="+mn-lt"/>
              </a:rPr>
              <a:t>以</a:t>
            </a:r>
            <a:r>
              <a:rPr lang="zh-CN" altLang="en-US" sz="2400" b="1" dirty="0">
                <a:solidFill>
                  <a:srgbClr val="C00000"/>
                </a:solidFill>
                <a:ea typeface="+mn-lt"/>
              </a:rPr>
              <a:t>钱币</a:t>
            </a:r>
            <a:r>
              <a:rPr lang="zh-CN" altLang="en-US" sz="2400" b="1" dirty="0">
                <a:ea typeface="+mn-lt"/>
              </a:rPr>
              <a:t>为元素</a:t>
            </a:r>
            <a:endParaRPr lang="zh-CN" altLang="en-US" sz="2400" b="1" dirty="0">
              <a:ea typeface="+mn-lt"/>
            </a:endParaRPr>
          </a:p>
        </p:txBody>
      </p:sp>
      <p:sp>
        <p:nvSpPr>
          <p:cNvPr id="110597" name="文本框 131079"/>
          <p:cNvSpPr txBox="1"/>
          <p:nvPr/>
        </p:nvSpPr>
        <p:spPr>
          <a:xfrm>
            <a:off x="406400" y="6383338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8" name="文本框 131080"/>
          <p:cNvSpPr txBox="1"/>
          <p:nvPr/>
        </p:nvSpPr>
        <p:spPr>
          <a:xfrm>
            <a:off x="7604125" y="6384925"/>
            <a:ext cx="10985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9" name="文本框 2"/>
          <p:cNvSpPr txBox="1"/>
          <p:nvPr/>
        </p:nvSpPr>
        <p:spPr>
          <a:xfrm>
            <a:off x="406400" y="292100"/>
            <a:ext cx="55943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ea typeface="+mn-lt"/>
                <a:cs typeface="+mn-lt"/>
              </a:rPr>
              <a:t>6.</a:t>
            </a:r>
            <a:r>
              <a:rPr lang="zh-CN" altLang="en-US" sz="2400" b="1" dirty="0">
                <a:solidFill>
                  <a:srgbClr val="C00000"/>
                </a:solidFill>
                <a:ea typeface="+mn-lt"/>
                <a:cs typeface="+mn-lt"/>
              </a:rPr>
              <a:t>以多种元素进行装饰图形的综合训练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135172" name="图片 135171" descr="a21"/>
          <p:cNvPicPr>
            <a:picLocks noChangeAspect="1"/>
          </p:cNvPicPr>
          <p:nvPr/>
        </p:nvPicPr>
        <p:blipFill>
          <a:blip r:embed="rId3"/>
          <a:srcRect l="16557" t="3796" r="5618" b="6667"/>
          <a:stretch>
            <a:fillRect/>
          </a:stretch>
        </p:blipFill>
        <p:spPr>
          <a:xfrm>
            <a:off x="577850" y="866775"/>
            <a:ext cx="3586163" cy="5329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5174" name="图片 135173" descr="a22"/>
          <p:cNvPicPr>
            <a:picLocks noChangeAspect="1"/>
          </p:cNvPicPr>
          <p:nvPr/>
        </p:nvPicPr>
        <p:blipFill>
          <a:blip r:embed="rId4"/>
          <a:srcRect l="39618" t="5190" r="5551" b="5153"/>
          <a:stretch>
            <a:fillRect/>
          </a:stretch>
        </p:blipFill>
        <p:spPr>
          <a:xfrm>
            <a:off x="4579938" y="866775"/>
            <a:ext cx="4229100" cy="533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0" name="文本框 135175"/>
          <p:cNvSpPr txBox="1"/>
          <p:nvPr/>
        </p:nvSpPr>
        <p:spPr>
          <a:xfrm>
            <a:off x="4579938" y="6357938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1" name="文本框 135176"/>
          <p:cNvSpPr txBox="1"/>
          <p:nvPr/>
        </p:nvSpPr>
        <p:spPr>
          <a:xfrm>
            <a:off x="577850" y="6357938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2" name="文本框 1"/>
          <p:cNvSpPr txBox="1"/>
          <p:nvPr/>
        </p:nvSpPr>
        <p:spPr>
          <a:xfrm>
            <a:off x="496888" y="303213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ea typeface="+mn-lt"/>
              </a:rPr>
              <a:t>以钱币为元素</a:t>
            </a:r>
            <a:endParaRPr lang="zh-CN" altLang="en-US" sz="2400" b="1" dirty="0">
              <a:solidFill>
                <a:srgbClr val="C00000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112641" name="标题 1"/>
          <p:cNvSpPr>
            <a:spLocks noGrp="1" noRot="1"/>
          </p:cNvSpPr>
          <p:nvPr>
            <p:ph type="title"/>
          </p:nvPr>
        </p:nvSpPr>
        <p:spPr>
          <a:xfrm>
            <a:off x="304800" y="474663"/>
            <a:ext cx="7273925" cy="66675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+mn-lt"/>
                <a:ea typeface="+mn-lt"/>
              </a:rPr>
              <a:t>地方企业、景区景点（主题产品应用设计）</a:t>
            </a:r>
            <a:endParaRPr lang="zh-CN" altLang="en-US" sz="2400" b="1" dirty="0">
              <a:solidFill>
                <a:srgbClr val="C00000"/>
              </a:solidFill>
              <a:latin typeface="+mn-lt"/>
              <a:ea typeface="+mn-lt"/>
            </a:endParaRPr>
          </a:p>
        </p:txBody>
      </p:sp>
      <p:sp>
        <p:nvSpPr>
          <p:cNvPr id="112642" name="内容占位符 2"/>
          <p:cNvSpPr>
            <a:spLocks noGrp="1" noRot="1"/>
          </p:cNvSpPr>
          <p:nvPr>
            <p:ph idx="1"/>
          </p:nvPr>
        </p:nvSpPr>
        <p:spPr>
          <a:xfrm>
            <a:off x="951548" y="1277303"/>
            <a:ext cx="8874125" cy="2714625"/>
          </a:xfrm>
        </p:spPr>
        <p:txBody>
          <a:bodyPr vert="horz" wrap="square" lIns="91440" tIns="45720" rIns="91440" bIns="45720" anchor="t"/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ea typeface="+mn-lt"/>
                <a:cs typeface="+mn-lt"/>
              </a:rPr>
              <a:t>1.</a:t>
            </a:r>
            <a:r>
              <a:rPr lang="zh-CN" altLang="en-US" sz="2400" dirty="0">
                <a:ea typeface="+mn-lt"/>
                <a:cs typeface="+mn-lt"/>
              </a:rPr>
              <a:t>桂林喀斯特服饰有限公司（旅游工艺品主题产品应用设计）；</a:t>
            </a:r>
            <a:endParaRPr lang="zh-CN" altLang="en-US" sz="2400" dirty="0">
              <a:ea typeface="+mn-lt"/>
              <a:cs typeface="+mn-lt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ea typeface="+mn-lt"/>
                <a:cs typeface="+mn-lt"/>
              </a:rPr>
              <a:t>2.</a:t>
            </a:r>
            <a:r>
              <a:rPr lang="zh-CN" altLang="en-US" sz="2400" dirty="0">
                <a:ea typeface="+mn-lt"/>
                <a:cs typeface="+mn-lt"/>
              </a:rPr>
              <a:t>桂林印象刘三姐（旅游工艺品主题产品应用设计）；</a:t>
            </a:r>
            <a:endParaRPr lang="zh-CN" altLang="en-US" sz="2400" dirty="0">
              <a:ea typeface="+mn-lt"/>
              <a:cs typeface="+mn-lt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ea typeface="+mn-lt"/>
                <a:cs typeface="+mn-lt"/>
              </a:rPr>
              <a:t>3.</a:t>
            </a:r>
            <a:r>
              <a:rPr lang="zh-CN" altLang="en-US" sz="2400" dirty="0">
                <a:ea typeface="+mn-lt"/>
                <a:cs typeface="+mn-lt"/>
              </a:rPr>
              <a:t>柳州三江侗族（旅游工艺品主题产品应用设计）；</a:t>
            </a:r>
            <a:endParaRPr lang="zh-CN" altLang="en-US" sz="2400" dirty="0">
              <a:ea typeface="+mn-lt"/>
              <a:cs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28" name="矩形 27"/>
          <p:cNvSpPr/>
          <p:nvPr/>
        </p:nvSpPr>
        <p:spPr>
          <a:xfrm>
            <a:off x="0" y="1101725"/>
            <a:ext cx="12192000" cy="4384675"/>
          </a:xfrm>
          <a:prstGeom prst="rect">
            <a:avLst/>
          </a:prstGeom>
          <a:solidFill>
            <a:srgbClr val="5B7B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       </a:t>
            </a:r>
            <a:endParaRPr lang="zh-CN" altLang="en-US" sz="2400"/>
          </a:p>
        </p:txBody>
      </p:sp>
      <p:sp>
        <p:nvSpPr>
          <p:cNvPr id="42" name="文本框 41"/>
          <p:cNvSpPr txBox="1"/>
          <p:nvPr/>
        </p:nvSpPr>
        <p:spPr>
          <a:xfrm>
            <a:off x="431800" y="427990"/>
            <a:ext cx="77939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  <a:ea typeface="+mn-lt"/>
                <a:cs typeface="+mn-lt"/>
                <a:sym typeface="+mn-ea"/>
              </a:rPr>
              <a:t>第八章  旅游纪念品作品欣赏</a:t>
            </a:r>
            <a:endParaRPr lang="zh-CN" altLang="en-US" sz="2800" b="1">
              <a:solidFill>
                <a:srgbClr val="C00000"/>
              </a:solidFill>
              <a:ea typeface="+mn-lt"/>
              <a:cs typeface="+mn-lt"/>
              <a:sym typeface="+mn-ea"/>
            </a:endParaRPr>
          </a:p>
          <a:p>
            <a:endParaRPr lang="zh-CN" altLang="en-US" sz="2800" b="1" dirty="0">
              <a:solidFill>
                <a:srgbClr val="C00000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/>
          <a:srcRect l="12764" b="36243"/>
          <a:stretch>
            <a:fillRect/>
          </a:stretch>
        </p:blipFill>
        <p:spPr>
          <a:xfrm rot="3022029">
            <a:off x="-2852420" y="3184525"/>
            <a:ext cx="7686040" cy="3792855"/>
          </a:xfrm>
          <a:custGeom>
            <a:avLst/>
            <a:gdLst>
              <a:gd name="connsiteX0" fmla="*/ 0 w 5521576"/>
              <a:gd name="connsiteY0" fmla="*/ 0 h 2723973"/>
              <a:gd name="connsiteX1" fmla="*/ 5521576 w 5521576"/>
              <a:gd name="connsiteY1" fmla="*/ 0 h 2723973"/>
              <a:gd name="connsiteX2" fmla="*/ 5521576 w 5521576"/>
              <a:gd name="connsiteY2" fmla="*/ 28251 h 2723973"/>
              <a:gd name="connsiteX3" fmla="*/ 3288876 w 5521576"/>
              <a:gd name="connsiteY3" fmla="*/ 2723973 h 272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1576" h="2723973">
                <a:moveTo>
                  <a:pt x="0" y="0"/>
                </a:moveTo>
                <a:lnTo>
                  <a:pt x="5521576" y="0"/>
                </a:lnTo>
                <a:lnTo>
                  <a:pt x="5521576" y="28251"/>
                </a:lnTo>
                <a:lnTo>
                  <a:pt x="3288876" y="2723973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/>
          <a:srcRect l="19566" r="11014" b="49499"/>
          <a:stretch>
            <a:fillRect/>
          </a:stretch>
        </p:blipFill>
        <p:spPr>
          <a:xfrm rot="13174182">
            <a:off x="3992880" y="-1304290"/>
            <a:ext cx="11260455" cy="5530215"/>
          </a:xfrm>
          <a:custGeom>
            <a:avLst/>
            <a:gdLst>
              <a:gd name="connsiteX0" fmla="*/ 4199302 w 4199302"/>
              <a:gd name="connsiteY0" fmla="*/ 0 h 2062044"/>
              <a:gd name="connsiteX1" fmla="*/ 1704034 w 4199302"/>
              <a:gd name="connsiteY1" fmla="*/ 2062044 h 2062044"/>
              <a:gd name="connsiteX2" fmla="*/ 0 w 4199302"/>
              <a:gd name="connsiteY2" fmla="*/ 0 h 206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9302" h="2062044">
                <a:moveTo>
                  <a:pt x="4199302" y="0"/>
                </a:moveTo>
                <a:lnTo>
                  <a:pt x="1704034" y="206204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4257675" y="389890"/>
            <a:ext cx="5701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第一章  旅游纪念品概述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735330" y="952500"/>
            <a:ext cx="3016250" cy="4536440"/>
          </a:xfrm>
          <a:prstGeom prst="frame">
            <a:avLst>
              <a:gd name="adj1" fmla="val 4229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6080" y="2115820"/>
            <a:ext cx="1247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blipFill>
                  <a:blip r:embed="rId3"/>
                  <a:stretch>
                    <a:fillRect/>
                  </a:stretch>
                </a:blipFill>
                <a:ea typeface="+mn-lt"/>
                <a:cs typeface="+mn-lt"/>
              </a:rPr>
              <a:t>目  录</a:t>
            </a:r>
            <a:endParaRPr lang="zh-CN" altLang="en-US" sz="2800" b="1">
              <a:blipFill>
                <a:blip r:embed="rId3"/>
                <a:stretch>
                  <a:fillRect/>
                </a:stretch>
              </a:blipFill>
              <a:ea typeface="+mn-lt"/>
              <a:cs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73505" y="3103245"/>
            <a:ext cx="1937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blipFill>
                  <a:blip r:embed="rId3"/>
                  <a:stretch>
                    <a:fillRect/>
                  </a:stretch>
                </a:blipFill>
                <a:ea typeface="+mn-lt"/>
              </a:rPr>
              <a:t>CONTENT</a:t>
            </a:r>
            <a:endParaRPr lang="en-US" altLang="zh-CN" sz="2800" b="1">
              <a:blipFill>
                <a:blip r:embed="rId3"/>
                <a:stretch>
                  <a:fillRect/>
                </a:stretch>
              </a:blipFill>
              <a:ea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58310" y="1727200"/>
            <a:ext cx="6603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第三章  旅游纪念品设计的原则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72915" y="3157220"/>
            <a:ext cx="6339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第五章  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旅游纪念品的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创新设计与创业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7675" y="1026795"/>
            <a:ext cx="59505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第二章  旅游纪念品的类型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8310" y="2418715"/>
            <a:ext cx="69081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第四章  旅游纪念品设计的基础图形训练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2915" y="3909695"/>
            <a:ext cx="68935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第六章  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旅游纪念品的调查与定位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84980" y="4661535"/>
            <a:ext cx="780986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第七章  旅游纪念品的装饰图形文创创意与设计</a:t>
            </a:r>
            <a:endParaRPr lang="zh-CN" altLang="en-US" sz="28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endParaRPr lang="zh-CN" altLang="en-US" sz="28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91965" y="5424170"/>
            <a:ext cx="41630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第八章  旅游纪念品作品欣赏</a:t>
            </a:r>
            <a:endParaRPr lang="zh-CN" altLang="en-US" sz="2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1" cstate="screen"/>
          <a:srcRect b="10631"/>
          <a:stretch>
            <a:fillRect/>
          </a:stretch>
        </p:blipFill>
        <p:spPr>
          <a:xfrm rot="2374182">
            <a:off x="-1096010" y="4761230"/>
            <a:ext cx="4307205" cy="2598420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" cstate="screen"/>
          <a:srcRect b="10631"/>
          <a:stretch>
            <a:fillRect/>
          </a:stretch>
        </p:blipFill>
        <p:spPr>
          <a:xfrm rot="13174182">
            <a:off x="7680325" y="-693420"/>
            <a:ext cx="6009640" cy="3625215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28" name="矩形 27"/>
          <p:cNvSpPr/>
          <p:nvPr/>
        </p:nvSpPr>
        <p:spPr>
          <a:xfrm>
            <a:off x="0" y="1101725"/>
            <a:ext cx="12192000" cy="4384675"/>
          </a:xfrm>
          <a:prstGeom prst="rect">
            <a:avLst/>
          </a:prstGeom>
          <a:solidFill>
            <a:srgbClr val="5B7B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       </a:t>
            </a:r>
            <a:endParaRPr lang="zh-CN" altLang="en-US" sz="2400"/>
          </a:p>
        </p:txBody>
      </p:sp>
      <p:sp>
        <p:nvSpPr>
          <p:cNvPr id="42" name="文本框 41"/>
          <p:cNvSpPr txBox="1"/>
          <p:nvPr/>
        </p:nvSpPr>
        <p:spPr>
          <a:xfrm>
            <a:off x="431800" y="427990"/>
            <a:ext cx="7793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ea typeface="+mn-lt"/>
                <a:cs typeface="+mn-lt"/>
                <a:sym typeface="+mn-ea"/>
              </a:rPr>
              <a:t>第七章  旅游纪念品的装饰图形文创创意与设计</a:t>
            </a:r>
            <a:endParaRPr lang="zh-CN" altLang="en-US" sz="2800" b="1" dirty="0">
              <a:solidFill>
                <a:srgbClr val="C00000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210" y="1815465"/>
            <a:ext cx="8532495" cy="3227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lvl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lang="en-US" altLang="zh-CN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      </a:t>
            </a:r>
            <a:r>
              <a:rPr lang="zh-CN" altLang="en-US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１</a:t>
            </a:r>
            <a:r>
              <a:rPr lang="en-US" altLang="zh-CN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.</a:t>
            </a:r>
            <a:r>
              <a:rPr lang="zh-CN" altLang="en-US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以植物为元素，进行设计训练。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R="0" lvl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lang="zh-CN" altLang="en-US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      ２</a:t>
            </a:r>
            <a:r>
              <a:rPr lang="en-US" altLang="zh-CN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.</a:t>
            </a:r>
            <a:r>
              <a:rPr lang="zh-CN" altLang="en-US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以自然风景与建筑为元素进行设计练。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R="0" lvl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lang="zh-CN" altLang="en-US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      ３</a:t>
            </a:r>
            <a:r>
              <a:rPr lang="en-US" altLang="zh-CN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.</a:t>
            </a:r>
            <a:r>
              <a:rPr lang="zh-CN" altLang="en-US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以动物为元素进行设计训练。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R="0" lvl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lang="zh-CN" altLang="en-US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      ４</a:t>
            </a:r>
            <a:r>
              <a:rPr lang="en-US" altLang="zh-CN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.</a:t>
            </a:r>
            <a:r>
              <a:rPr lang="zh-CN" altLang="en-US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以人体为元素进行设计训练。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R="0" lvl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lang="en-US" altLang="zh-CN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       5.</a:t>
            </a:r>
            <a:r>
              <a:rPr lang="zh-CN" altLang="en-US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以其他事物为元素进行装饰图形训练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R="0" lvl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lang="en-US" altLang="zh-CN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       6.</a:t>
            </a:r>
            <a:r>
              <a:rPr lang="zh-CN" altLang="en-US" sz="24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以多种元素进行装饰图形的综合训练</a:t>
            </a:r>
            <a:r>
              <a:rPr lang="zh-CN" altLang="en-US" b="1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kumimoji="0" lang="zh-CN" altLang="en-US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None/>
              <a:defRPr/>
            </a:pPr>
            <a:r>
              <a:rPr lang="zh-CN" altLang="en-US">
                <a:ln>
                  <a:noFill/>
                </a:ln>
                <a:effectLst/>
                <a:uLnTx/>
                <a:uFillTx/>
                <a:sym typeface="+mn-ea"/>
              </a:rPr>
              <a:t>  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116744" name="图片 116743" descr="a5"/>
          <p:cNvPicPr>
            <a:picLocks noChangeAspect="1"/>
          </p:cNvPicPr>
          <p:nvPr/>
        </p:nvPicPr>
        <p:blipFill>
          <a:blip r:embed="rId3">
            <a:lum bright="-6000" contrast="12000"/>
          </a:blip>
          <a:srcRect r="51453" b="55956"/>
          <a:stretch>
            <a:fillRect/>
          </a:stretch>
        </p:blipFill>
        <p:spPr>
          <a:xfrm>
            <a:off x="1609725" y="836613"/>
            <a:ext cx="4168775" cy="524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7" name="矩形 116746"/>
          <p:cNvSpPr/>
          <p:nvPr/>
        </p:nvSpPr>
        <p:spPr>
          <a:xfrm>
            <a:off x="419100" y="265430"/>
            <a:ext cx="36220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ea typeface="+mn-lt"/>
                <a:cs typeface="+mn-lt"/>
              </a:rPr>
              <a:t>1.</a:t>
            </a:r>
            <a:r>
              <a:rPr lang="zh-CN" altLang="en-US" sz="2800" b="1" dirty="0">
                <a:solidFill>
                  <a:srgbClr val="C00000"/>
                </a:solidFill>
                <a:ea typeface="+mn-lt"/>
                <a:cs typeface="+mn-lt"/>
              </a:rPr>
              <a:t>以植物为元素</a:t>
            </a:r>
            <a:endParaRPr lang="zh-CN" altLang="en-US" sz="2800" b="1" dirty="0">
              <a:solidFill>
                <a:srgbClr val="C00000"/>
              </a:solidFill>
              <a:ea typeface="+mn-lt"/>
              <a:cs typeface="+mn-lt"/>
            </a:endParaRPr>
          </a:p>
        </p:txBody>
      </p:sp>
      <p:pic>
        <p:nvPicPr>
          <p:cNvPr id="116748" name="图片 116747" descr="a5"/>
          <p:cNvPicPr>
            <a:picLocks noChangeAspect="1"/>
          </p:cNvPicPr>
          <p:nvPr/>
        </p:nvPicPr>
        <p:blipFill>
          <a:blip r:embed="rId3">
            <a:lum bright="-6000" contrast="12000"/>
          </a:blip>
          <a:srcRect l="52026" t="47450" r="2905" b="6088"/>
          <a:stretch>
            <a:fillRect/>
          </a:stretch>
        </p:blipFill>
        <p:spPr>
          <a:xfrm>
            <a:off x="7085965" y="836613"/>
            <a:ext cx="3662363" cy="524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3" name="文本框 116749"/>
          <p:cNvSpPr txBox="1"/>
          <p:nvPr/>
        </p:nvSpPr>
        <p:spPr>
          <a:xfrm>
            <a:off x="3534410" y="6196013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4" name="文本框 116750"/>
          <p:cNvSpPr txBox="1"/>
          <p:nvPr/>
        </p:nvSpPr>
        <p:spPr>
          <a:xfrm>
            <a:off x="8859838" y="6196013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10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11" name="文本框 25"/>
          <p:cNvSpPr>
            <a:spLocks noChangeArrowheads="1"/>
          </p:cNvSpPr>
          <p:nvPr/>
        </p:nvSpPr>
        <p:spPr bwMode="auto">
          <a:xfrm>
            <a:off x="2802374" y="2158843"/>
            <a:ext cx="658725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/>
            <a:r>
              <a:rPr lang="en-US" altLang="zh-CN" sz="9600" b="1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charset="-122"/>
                <a:sym typeface="+mn-lt"/>
              </a:rPr>
              <a:t>THANK  YOU</a:t>
            </a:r>
            <a:endParaRPr lang="zh-CN" altLang="en-US" sz="9600" b="1" dirty="0">
              <a:ln w="12700">
                <a:noFill/>
              </a:ln>
              <a:blipFill>
                <a:blip r:embed="rId3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charset="-122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56443" y="3728503"/>
            <a:ext cx="4879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kumimoji="1" lang="en-US" altLang="zh-CN" sz="2800">
                <a:solidFill>
                  <a:schemeClr val="bg1">
                    <a:lumMod val="65000"/>
                  </a:schemeClr>
                </a:solidFill>
                <a:latin typeface="+mn-ea"/>
              </a:rPr>
              <a:t>B E A U T Y   O F   L I F E</a:t>
            </a:r>
            <a:endParaRPr kumimoji="1" lang="zh-CN" altLang="en-US" sz="28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11" name="文本框 25"/>
          <p:cNvSpPr>
            <a:spLocks noChangeArrowheads="1"/>
          </p:cNvSpPr>
          <p:nvPr/>
        </p:nvSpPr>
        <p:spPr bwMode="auto">
          <a:xfrm>
            <a:off x="2802374" y="2158843"/>
            <a:ext cx="658725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/>
            <a:r>
              <a:rPr lang="en-US" altLang="zh-CN" sz="9600" b="1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charset="-122"/>
                <a:sym typeface="+mn-lt"/>
              </a:rPr>
              <a:t>THANK  YOU</a:t>
            </a:r>
            <a:endParaRPr lang="zh-CN" altLang="en-US" sz="9600" b="1" dirty="0">
              <a:ln w="12700">
                <a:noFill/>
              </a:ln>
              <a:blipFill>
                <a:blip r:embed="rId3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charset="-122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56443" y="3728503"/>
            <a:ext cx="4879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kumimoji="1" lang="en-US" altLang="zh-CN" sz="2800">
                <a:solidFill>
                  <a:schemeClr val="bg1">
                    <a:lumMod val="65000"/>
                  </a:schemeClr>
                </a:solidFill>
                <a:latin typeface="+mn-ea"/>
              </a:rPr>
              <a:t>B E A U T Y   O F   L I F E</a:t>
            </a:r>
            <a:endParaRPr kumimoji="1" lang="zh-CN" altLang="en-US" sz="28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100353" name="内容占位符 2"/>
          <p:cNvSpPr>
            <a:spLocks noGrp="1" noRot="1"/>
          </p:cNvSpPr>
          <p:nvPr>
            <p:ph idx="1"/>
          </p:nvPr>
        </p:nvSpPr>
        <p:spPr>
          <a:xfrm>
            <a:off x="365125" y="120650"/>
            <a:ext cx="10972800" cy="2391410"/>
          </a:xfrm>
        </p:spPr>
        <p:txBody>
          <a:bodyPr vert="horz" wrap="square" lIns="91440" tIns="45720" rIns="91440" bIns="45720" anchor="t"/>
          <a:p>
            <a:pPr algn="l" ea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宋体" panose="02010600030101010101" pitchFamily="2" charset="-122"/>
              </a:rPr>
              <a:t>作业：</a:t>
            </a:r>
            <a:endParaRPr lang="zh-CN" altLang="en-US" b="1" dirty="0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以一种植物将该植物的花、叶、枝（藤）、果实为元素，设计出</a:t>
            </a:r>
            <a:r>
              <a:rPr lang="en-US" altLang="zh-CN" b="1" dirty="0">
                <a:latin typeface="宋体" panose="02010600030101010101" pitchFamily="2" charset="-122"/>
              </a:rPr>
              <a:t>30</a:t>
            </a:r>
            <a:r>
              <a:rPr lang="zh-CN" altLang="en-US" b="1" dirty="0">
                <a:latin typeface="宋体" panose="02010600030101010101" pitchFamily="2" charset="-122"/>
              </a:rPr>
              <a:t>种以上的工艺品、装饰品（草图</a:t>
            </a:r>
            <a:r>
              <a:rPr lang="en-US" altLang="zh-CN" b="1" dirty="0">
                <a:latin typeface="宋体" panose="02010600030101010101" pitchFamily="2" charset="-122"/>
              </a:rPr>
              <a:t>30</a:t>
            </a:r>
            <a:r>
              <a:rPr lang="zh-CN" altLang="en-US" b="1" dirty="0">
                <a:latin typeface="宋体" panose="02010600030101010101" pitchFamily="2" charset="-122"/>
              </a:rPr>
              <a:t>个）</a:t>
            </a:r>
            <a:r>
              <a:rPr lang="zh-CN" altLang="en-US" dirty="0"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latin typeface="宋体" panose="02010600030101010101" pitchFamily="2" charset="-122"/>
              </a:rPr>
              <a:t>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4500" y="1959610"/>
            <a:ext cx="84505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ea typeface="+mn-lt"/>
                <a:cs typeface="+mn-lt"/>
                <a:sym typeface="+mn-ea"/>
              </a:rPr>
              <a:t>作业：</a:t>
            </a:r>
            <a:endParaRPr lang="zh-CN" altLang="en-US" sz="2400" b="1" dirty="0">
              <a:ea typeface="+mn-lt"/>
              <a:cs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ea typeface="+mn-lt"/>
                <a:cs typeface="+mn-lt"/>
                <a:sym typeface="+mn-ea"/>
              </a:rPr>
              <a:t>以学生本地区的著名风景名或著名建筑为元素，设计</a:t>
            </a:r>
            <a:r>
              <a:rPr lang="en-US" altLang="zh-CN" sz="2400" b="1" dirty="0">
                <a:ea typeface="+mn-lt"/>
                <a:cs typeface="+mn-lt"/>
                <a:sym typeface="+mn-ea"/>
              </a:rPr>
              <a:t>30</a:t>
            </a:r>
            <a:r>
              <a:rPr lang="zh-CN" altLang="en-US" sz="2400" b="1" dirty="0">
                <a:ea typeface="+mn-lt"/>
                <a:cs typeface="+mn-lt"/>
                <a:sym typeface="+mn-ea"/>
              </a:rPr>
              <a:t>种旅游工艺品、纪念品或轻便型的家居装饰品（草图</a:t>
            </a:r>
            <a:r>
              <a:rPr lang="en-US" altLang="zh-CN" sz="2400" b="1" dirty="0">
                <a:ea typeface="+mn-lt"/>
                <a:cs typeface="+mn-lt"/>
                <a:sym typeface="+mn-ea"/>
              </a:rPr>
              <a:t>60</a:t>
            </a:r>
            <a:r>
              <a:rPr lang="zh-CN" altLang="en-US" sz="2400" b="1" dirty="0">
                <a:ea typeface="+mn-lt"/>
                <a:cs typeface="+mn-lt"/>
                <a:sym typeface="+mn-ea"/>
              </a:rPr>
              <a:t>个）。</a:t>
            </a:r>
            <a:endParaRPr lang="zh-CN" altLang="en-US" sz="2400">
              <a:ea typeface="+mn-lt"/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125" y="3630930"/>
            <a:ext cx="105924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ea typeface="+mn-lt"/>
                <a:cs typeface="+mn-lt"/>
                <a:sym typeface="+mn-ea"/>
              </a:rPr>
              <a:t>作业：</a:t>
            </a:r>
            <a:endParaRPr lang="zh-CN" altLang="en-US" sz="2400" b="1" dirty="0">
              <a:ea typeface="+mn-lt"/>
              <a:cs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ea typeface="+mn-lt"/>
                <a:cs typeface="+mn-lt"/>
                <a:sym typeface="+mn-ea"/>
              </a:rPr>
              <a:t>以学生本地区的著名风景名或著名建筑为元素，设计</a:t>
            </a:r>
            <a:r>
              <a:rPr lang="en-US" altLang="zh-CN" sz="2400" b="1" dirty="0">
                <a:ea typeface="+mn-lt"/>
                <a:cs typeface="+mn-lt"/>
                <a:sym typeface="+mn-ea"/>
              </a:rPr>
              <a:t>30</a:t>
            </a:r>
            <a:r>
              <a:rPr lang="zh-CN" altLang="en-US" sz="2400" b="1" dirty="0">
                <a:ea typeface="+mn-lt"/>
                <a:cs typeface="+mn-lt"/>
                <a:sym typeface="+mn-ea"/>
              </a:rPr>
              <a:t>种旅游工艺品、纪念品或轻便型的家居装饰品（草图</a:t>
            </a:r>
            <a:r>
              <a:rPr lang="en-US" altLang="zh-CN" sz="2400" b="1" dirty="0">
                <a:ea typeface="+mn-lt"/>
                <a:cs typeface="+mn-lt"/>
                <a:sym typeface="+mn-ea"/>
              </a:rPr>
              <a:t>60</a:t>
            </a:r>
            <a:r>
              <a:rPr lang="zh-CN" altLang="en-US" sz="2400" b="1" dirty="0">
                <a:ea typeface="+mn-lt"/>
                <a:cs typeface="+mn-lt"/>
                <a:sym typeface="+mn-ea"/>
              </a:rPr>
              <a:t>个）。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44500" y="5320030"/>
            <a:ext cx="113201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lnSpc>
                <a:spcPct val="150000"/>
              </a:lnSpc>
            </a:pPr>
            <a:r>
              <a:rPr lang="zh-CN" altLang="en-US" sz="2400" b="1" dirty="0">
                <a:ea typeface="+mn-lt"/>
                <a:cs typeface="+mn-lt"/>
                <a:sym typeface="+mn-ea"/>
              </a:rPr>
              <a:t>作业：</a:t>
            </a:r>
            <a:endParaRPr lang="zh-CN" altLang="en-US" sz="2400" b="1" dirty="0">
              <a:ea typeface="+mn-lt"/>
              <a:cs typeface="+mn-lt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b="1" dirty="0">
                <a:ea typeface="+mn-lt"/>
                <a:cs typeface="+mn-lt"/>
                <a:sym typeface="+mn-ea"/>
              </a:rPr>
              <a:t>以一种动物的身体、头部、手、脚、为元素设计</a:t>
            </a:r>
            <a:r>
              <a:rPr lang="en-US" altLang="zh-CN" sz="2400" b="1" dirty="0">
                <a:ea typeface="+mn-lt"/>
                <a:cs typeface="+mn-lt"/>
                <a:sym typeface="+mn-ea"/>
              </a:rPr>
              <a:t>30</a:t>
            </a:r>
            <a:r>
              <a:rPr lang="zh-CN" altLang="en-US" sz="2400" b="1" dirty="0">
                <a:ea typeface="+mn-lt"/>
                <a:cs typeface="+mn-lt"/>
                <a:sym typeface="+mn-ea"/>
              </a:rPr>
              <a:t>种以上工艺品（草图</a:t>
            </a:r>
            <a:r>
              <a:rPr lang="en-US" altLang="zh-CN" sz="2400" b="1" dirty="0">
                <a:ea typeface="+mn-lt"/>
                <a:cs typeface="+mn-lt"/>
                <a:sym typeface="+mn-ea"/>
              </a:rPr>
              <a:t>30</a:t>
            </a:r>
            <a:r>
              <a:rPr lang="zh-CN" altLang="en-US" sz="2400" b="1" dirty="0">
                <a:ea typeface="+mn-lt"/>
                <a:cs typeface="+mn-lt"/>
                <a:sym typeface="+mn-ea"/>
              </a:rPr>
              <a:t>个）。</a:t>
            </a:r>
            <a:endParaRPr lang="zh-CN" alt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157700" name="标题 157699"/>
          <p:cNvSpPr>
            <a:spLocks noGrp="1" noRot="1"/>
          </p:cNvSpPr>
          <p:nvPr>
            <p:ph type="title" sz="quarter"/>
          </p:nvPr>
        </p:nvSpPr>
        <p:spPr>
          <a:xfrm>
            <a:off x="123825" y="188913"/>
            <a:ext cx="5337175" cy="661987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+mn-lt"/>
                <a:ea typeface="+mn-lt"/>
                <a:cs typeface="+mn-lt"/>
              </a:rPr>
              <a:t>2.</a:t>
            </a:r>
            <a:r>
              <a:rPr lang="zh-CN" altLang="en-US" sz="2400" b="1" dirty="0">
                <a:solidFill>
                  <a:srgbClr val="C00000"/>
                </a:solidFill>
                <a:latin typeface="+mn-lt"/>
                <a:ea typeface="+mn-lt"/>
                <a:cs typeface="+mn-lt"/>
              </a:rPr>
              <a:t>以自然风景与建筑为元素</a:t>
            </a:r>
            <a:r>
              <a:rPr lang="en-US" altLang="zh-CN" sz="2400" b="1" dirty="0">
                <a:solidFill>
                  <a:srgbClr val="C00000"/>
                </a:solidFill>
                <a:latin typeface="+mn-lt"/>
                <a:ea typeface="+mn-lt"/>
                <a:cs typeface="+mn-lt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+mn-lt"/>
                <a:ea typeface="+mn-lt"/>
                <a:cs typeface="+mn-lt"/>
              </a:rPr>
              <a:t>天安门</a:t>
            </a:r>
            <a:r>
              <a:rPr lang="en-US" altLang="zh-CN" sz="2400" b="1" dirty="0">
                <a:solidFill>
                  <a:srgbClr val="C00000"/>
                </a:solidFill>
                <a:latin typeface="+mn-lt"/>
                <a:ea typeface="+mn-lt"/>
                <a:cs typeface="+mn-lt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+mn-lt"/>
              <a:ea typeface="+mn-lt"/>
              <a:cs typeface="+mn-lt"/>
            </a:endParaRPr>
          </a:p>
        </p:txBody>
      </p:sp>
      <p:graphicFrame>
        <p:nvGraphicFramePr>
          <p:cNvPr id="157702" name="内容占位符 157701"/>
          <p:cNvGraphicFramePr>
            <a:graphicFrameLocks noGrp="1"/>
          </p:cNvGraphicFramePr>
          <p:nvPr>
            <p:ph sz="quarter" idx="2"/>
          </p:nvPr>
        </p:nvGraphicFramePr>
        <p:xfrm>
          <a:off x="6348095" y="850583"/>
          <a:ext cx="4252913" cy="555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2463800" imgH="3528695" progId="CorelDRAW.Graphic.12">
                  <p:embed/>
                </p:oleObj>
              </mc:Choice>
              <mc:Fallback>
                <p:oleObj name="" r:id="rId3" imgW="2463800" imgH="3528695" progId="CorelDRAW.Graphic.12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48095" y="850583"/>
                        <a:ext cx="4252913" cy="555148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7713" name="组合 157712"/>
          <p:cNvGrpSpPr/>
          <p:nvPr/>
        </p:nvGrpSpPr>
        <p:grpSpPr>
          <a:xfrm>
            <a:off x="2019300" y="5027613"/>
            <a:ext cx="0" cy="0"/>
            <a:chOff x="376" y="1233"/>
            <a:chExt cx="2549" cy="2515"/>
          </a:xfrm>
        </p:grpSpPr>
        <p:graphicFrame>
          <p:nvGraphicFramePr>
            <p:cNvPr id="101381" name="对象 157710"/>
            <p:cNvGraphicFramePr/>
            <p:nvPr/>
          </p:nvGraphicFramePr>
          <p:xfrm>
            <a:off x="1973" y="3192"/>
            <a:ext cx="907" cy="5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5" imgW="1355725" imgH="838835" progId="CorelDRAW.Graphic.12">
                    <p:embed/>
                  </p:oleObj>
                </mc:Choice>
                <mc:Fallback>
                  <p:oleObj name="" r:id="rId5" imgW="1355725" imgH="838835" progId="CorelDRAW.Graphic.12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973" y="3192"/>
                          <a:ext cx="907" cy="55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1382" name="文本框 157713"/>
          <p:cNvSpPr txBox="1"/>
          <p:nvPr/>
        </p:nvSpPr>
        <p:spPr>
          <a:xfrm>
            <a:off x="2071053" y="6180773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01383" name="内容占位符 157698"/>
          <p:cNvGraphicFramePr>
            <a:graphicFrameLocks noGrp="1"/>
          </p:cNvGraphicFramePr>
          <p:nvPr/>
        </p:nvGraphicFramePr>
        <p:xfrm>
          <a:off x="1179830" y="1972628"/>
          <a:ext cx="4046538" cy="291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3618230" imgH="2606040" progId="CorelDRAW.Graphic.12">
                  <p:embed/>
                </p:oleObj>
              </mc:Choice>
              <mc:Fallback>
                <p:oleObj name="" r:id="rId7" imgW="3618230" imgH="2606040" progId="CorelDRAW.Graphic.12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79830" y="1972628"/>
                        <a:ext cx="4046538" cy="2911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384" name="内容占位符 157703"/>
          <p:cNvGraphicFramePr>
            <a:graphicFrameLocks noGrp="1"/>
          </p:cNvGraphicFramePr>
          <p:nvPr/>
        </p:nvGraphicFramePr>
        <p:xfrm>
          <a:off x="1084263" y="4978400"/>
          <a:ext cx="935037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9" imgW="1334135" imgH="1183640" progId="CorelDRAW.Graphic.12">
                  <p:embed/>
                </p:oleObj>
              </mc:Choice>
              <mc:Fallback>
                <p:oleObj name="" r:id="rId9" imgW="1334135" imgH="1183640" progId="CorelDRAW.Graphic.1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84263" y="4978400"/>
                        <a:ext cx="935037" cy="833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385" name="内容占位符 157708"/>
          <p:cNvGraphicFramePr>
            <a:graphicFrameLocks noGrp="1"/>
          </p:cNvGraphicFramePr>
          <p:nvPr/>
        </p:nvGraphicFramePr>
        <p:xfrm>
          <a:off x="2279650" y="5002848"/>
          <a:ext cx="681038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1" imgW="1097280" imgH="1258570" progId="CorelDRAW.Graphic.12">
                  <p:embed/>
                </p:oleObj>
              </mc:Choice>
              <mc:Fallback>
                <p:oleObj name="" r:id="rId11" imgW="1097280" imgH="1258570" progId="CorelDRAW.Graphic.1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79650" y="5002848"/>
                        <a:ext cx="681038" cy="784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157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1000"/>
                                        <p:tgtEl>
                                          <p:spTgt spid="15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160770" name="标题 160769"/>
          <p:cNvSpPr>
            <a:spLocks noGrp="1" noRot="1"/>
          </p:cNvSpPr>
          <p:nvPr>
            <p:ph type="title"/>
          </p:nvPr>
        </p:nvSpPr>
        <p:spPr>
          <a:xfrm>
            <a:off x="250825" y="252413"/>
            <a:ext cx="6599238" cy="5207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+mn-lt"/>
                <a:ea typeface="+mn-lt"/>
                <a:cs typeface="+mn-lt"/>
              </a:rPr>
              <a:t>3.</a:t>
            </a:r>
            <a:r>
              <a:rPr lang="zh-CN" altLang="en-US" sz="2400" b="1" dirty="0">
                <a:solidFill>
                  <a:srgbClr val="C00000"/>
                </a:solidFill>
                <a:latin typeface="+mn-lt"/>
                <a:ea typeface="+mn-lt"/>
                <a:cs typeface="+mn-lt"/>
              </a:rPr>
              <a:t>以自然风景与建筑为元素（月亮山、骆驼山）</a:t>
            </a:r>
            <a:endParaRPr lang="zh-CN" altLang="en-US" sz="2400" b="1" dirty="0">
              <a:solidFill>
                <a:srgbClr val="C00000"/>
              </a:solidFill>
              <a:latin typeface="+mn-lt"/>
              <a:ea typeface="+mn-lt"/>
              <a:cs typeface="+mn-lt"/>
            </a:endParaRPr>
          </a:p>
        </p:txBody>
      </p:sp>
      <p:graphicFrame>
        <p:nvGraphicFramePr>
          <p:cNvPr id="160772" name="内容占位符 160771"/>
          <p:cNvGraphicFramePr>
            <a:graphicFrameLocks noGrp="1"/>
          </p:cNvGraphicFramePr>
          <p:nvPr>
            <p:ph idx="1"/>
          </p:nvPr>
        </p:nvGraphicFramePr>
        <p:xfrm>
          <a:off x="1564958" y="773113"/>
          <a:ext cx="7562850" cy="587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6325235" imgH="4184650" progId="CorelDRAW.Graphic.12">
                  <p:embed/>
                </p:oleObj>
              </mc:Choice>
              <mc:Fallback>
                <p:oleObj name="" r:id="rId3" imgW="6325235" imgH="4184650" progId="CorelDRAW.Graphic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4958" y="773113"/>
                        <a:ext cx="7562850" cy="58753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04" name="文本框 160774"/>
          <p:cNvSpPr txBox="1"/>
          <p:nvPr/>
        </p:nvSpPr>
        <p:spPr>
          <a:xfrm>
            <a:off x="9346248" y="6217603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</a:t>
            </a:r>
            <a:endParaRPr lang="zh-CN" altLang="en-US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129028" name="图片 129027" descr="a15"/>
          <p:cNvPicPr>
            <a:picLocks noChangeAspect="1"/>
          </p:cNvPicPr>
          <p:nvPr/>
        </p:nvPicPr>
        <p:blipFill>
          <a:blip r:embed="rId3"/>
          <a:srcRect l="1236" r="25249"/>
          <a:stretch>
            <a:fillRect/>
          </a:stretch>
        </p:blipFill>
        <p:spPr>
          <a:xfrm>
            <a:off x="1421448" y="1179830"/>
            <a:ext cx="4367212" cy="435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30" name="图片 129029" descr="a16"/>
          <p:cNvPicPr>
            <a:picLocks noChangeAspect="1"/>
          </p:cNvPicPr>
          <p:nvPr/>
        </p:nvPicPr>
        <p:blipFill>
          <a:blip r:embed="rId4"/>
          <a:srcRect l="20073" t="977" r="29233"/>
          <a:stretch>
            <a:fillRect/>
          </a:stretch>
        </p:blipFill>
        <p:spPr>
          <a:xfrm>
            <a:off x="6058535" y="701993"/>
            <a:ext cx="3956050" cy="5789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31" name="矩形 129030"/>
          <p:cNvSpPr/>
          <p:nvPr/>
        </p:nvSpPr>
        <p:spPr>
          <a:xfrm>
            <a:off x="971233" y="450215"/>
            <a:ext cx="25860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ea typeface="+mn-lt"/>
                <a:cs typeface="+mn-lt"/>
              </a:rPr>
              <a:t>4.</a:t>
            </a:r>
            <a:r>
              <a:rPr lang="zh-CN" altLang="en-US" sz="2400" b="1" dirty="0">
                <a:solidFill>
                  <a:srgbClr val="C00000"/>
                </a:solidFill>
                <a:ea typeface="+mn-lt"/>
                <a:cs typeface="+mn-lt"/>
              </a:rPr>
              <a:t>以动物为元素</a:t>
            </a:r>
            <a:endParaRPr lang="zh-CN" altLang="en-US" sz="2400" b="1" dirty="0">
              <a:solidFill>
                <a:srgbClr val="C00000"/>
              </a:solidFill>
              <a:ea typeface="+mn-lt"/>
              <a:cs typeface="+mn-lt"/>
            </a:endParaRPr>
          </a:p>
        </p:txBody>
      </p:sp>
      <p:sp>
        <p:nvSpPr>
          <p:cNvPr id="104453" name="文本框 129031"/>
          <p:cNvSpPr txBox="1"/>
          <p:nvPr/>
        </p:nvSpPr>
        <p:spPr>
          <a:xfrm>
            <a:off x="4690110" y="6124893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00000"/>
                </a:solidFill>
                <a:ea typeface="+mn-lt"/>
              </a:rPr>
              <a:t>学生作品</a:t>
            </a:r>
            <a:endParaRPr lang="zh-CN" altLang="en-US" dirty="0">
              <a:solidFill>
                <a:srgbClr val="C00000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119821" name="图片 119820" descr="a14"/>
          <p:cNvPicPr>
            <a:picLocks noChangeAspect="1"/>
          </p:cNvPicPr>
          <p:nvPr/>
        </p:nvPicPr>
        <p:blipFill>
          <a:blip r:embed="rId3"/>
          <a:srcRect l="16519" r="22121"/>
          <a:stretch>
            <a:fillRect/>
          </a:stretch>
        </p:blipFill>
        <p:spPr>
          <a:xfrm>
            <a:off x="808038" y="250825"/>
            <a:ext cx="5100637" cy="618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5" name="文本框 119826"/>
          <p:cNvSpPr txBox="1"/>
          <p:nvPr/>
        </p:nvSpPr>
        <p:spPr>
          <a:xfrm>
            <a:off x="592138" y="4946650"/>
            <a:ext cx="131603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476" name="文本框 119828"/>
          <p:cNvSpPr txBox="1"/>
          <p:nvPr/>
        </p:nvSpPr>
        <p:spPr>
          <a:xfrm>
            <a:off x="1384300" y="37226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477" name="文本框 119831"/>
          <p:cNvSpPr txBox="1"/>
          <p:nvPr/>
        </p:nvSpPr>
        <p:spPr>
          <a:xfrm>
            <a:off x="4964748" y="6216650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rgbClr val="C00000"/>
                </a:solidFill>
                <a:ea typeface="+mn-lt"/>
              </a:rPr>
              <a:t>学生作品</a:t>
            </a:r>
            <a:endParaRPr lang="zh-CN" altLang="en-US" dirty="0">
              <a:solidFill>
                <a:srgbClr val="C00000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9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948</Words>
  <Application>WPS 演示</Application>
  <PresentationFormat>宽屏</PresentationFormat>
  <Paragraphs>119</Paragraphs>
  <Slides>42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42</vt:i4>
      </vt:variant>
    </vt:vector>
  </HeadingPairs>
  <TitlesOfParts>
    <vt:vector size="61" baseType="lpstr">
      <vt:lpstr>Arial</vt:lpstr>
      <vt:lpstr>宋体</vt:lpstr>
      <vt:lpstr>Wingdings</vt:lpstr>
      <vt:lpstr>楷体</vt:lpstr>
      <vt:lpstr>华文中宋</vt:lpstr>
      <vt:lpstr>幼圆</vt:lpstr>
      <vt:lpstr>微软雅黑</vt:lpstr>
      <vt:lpstr>等线</vt:lpstr>
      <vt:lpstr>Arial Unicode MS</vt:lpstr>
      <vt:lpstr>等线 Light</vt:lpstr>
      <vt:lpstr>Calibri</vt:lpstr>
      <vt:lpstr>Calibri</vt:lpstr>
      <vt:lpstr>Office 主题​​</vt:lpstr>
      <vt:lpstr>CorelDRAW.Graphic.12</vt:lpstr>
      <vt:lpstr>CorelDRAW.Graphic.12</vt:lpstr>
      <vt:lpstr>CorelDRAW.Graphic.12</vt:lpstr>
      <vt:lpstr>CorelDRAW.Graphic.12</vt:lpstr>
      <vt:lpstr>CorelDRAW.Graphic.12</vt:lpstr>
      <vt:lpstr>CorelDRAW.Graphic.12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2.以自然风景与建筑为元素(天安门)</vt:lpstr>
      <vt:lpstr>3.以自然风景与建筑为元素（月亮山、骆驼山）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地方企业、景区景点（主题产品应用设计）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孔 融</dc:creator>
  <cp:lastModifiedBy>小不点.</cp:lastModifiedBy>
  <cp:revision>44</cp:revision>
  <dcterms:created xsi:type="dcterms:W3CDTF">2019-06-30T07:57:00Z</dcterms:created>
  <dcterms:modified xsi:type="dcterms:W3CDTF">2019-11-24T13:24:47Z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